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</p:sldIdLst>
  <p:sldSz cy="6858000" cx="9144000"/>
  <p:notesSz cx="6858000" cy="9144000"/>
  <p:embeddedFontLst>
    <p:embeddedFont>
      <p:font typeface="Short Stack"/>
      <p:regular r:id="rId38"/>
    </p:embeddedFont>
    <p:embeddedFont>
      <p:font typeface="Century Gothic"/>
      <p:regular r:id="rId39"/>
      <p:bold r:id="rId40"/>
      <p:italic r:id="rId41"/>
      <p:boldItalic r:id="rId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43" roundtripDataSignature="AMtx7mihuXkNOQWM4rHvXrk669lcRbjGM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CenturyGothic-bold.fntdata"/><Relationship Id="rId20" Type="http://schemas.openxmlformats.org/officeDocument/2006/relationships/slide" Target="slides/slide15.xml"/><Relationship Id="rId42" Type="http://schemas.openxmlformats.org/officeDocument/2006/relationships/font" Target="fonts/CenturyGothic-boldItalic.fntdata"/><Relationship Id="rId41" Type="http://schemas.openxmlformats.org/officeDocument/2006/relationships/font" Target="fonts/CenturyGothic-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43" Type="http://customschemas.google.com/relationships/presentationmetadata" Target="meta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font" Target="fonts/CenturyGothic-regular.fntdata"/><Relationship Id="rId16" Type="http://schemas.openxmlformats.org/officeDocument/2006/relationships/slide" Target="slides/slide11.xml"/><Relationship Id="rId38" Type="http://schemas.openxmlformats.org/officeDocument/2006/relationships/font" Target="fonts/ShortStack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s-E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" name="Google Shape;86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3" name="Google Shape;173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1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11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12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3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8" name="Google Shape;218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4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8" name="Google Shape;238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1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15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16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7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0" name="Google Shape;270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1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8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9" name="Google Shape;279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Definición…. </a:t>
            </a:r>
            <a:endParaRPr/>
          </a:p>
        </p:txBody>
      </p:sp>
      <p:sp>
        <p:nvSpPr>
          <p:cNvPr id="280" name="Google Shape;280;p1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19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2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2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21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22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23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24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25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2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p26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2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p27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2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p28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2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p29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3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3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p3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3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p31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3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p32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4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5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6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7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8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9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4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34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3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3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4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43"/>
          <p:cNvSpPr txBox="1"/>
          <p:nvPr>
            <p:ph idx="1" type="body"/>
          </p:nvPr>
        </p:nvSpPr>
        <p:spPr>
          <a:xfrm rot="5400000">
            <a:off x="2309018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4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4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4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4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44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4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4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4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3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36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" name="Google Shape;28;p3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3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3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37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37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4" name="Google Shape;34;p3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3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3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38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40" name="Google Shape;40;p38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41" name="Google Shape;41;p3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3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3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3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39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7" name="Google Shape;47;p39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8" name="Google Shape;48;p39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9" name="Google Shape;49;p39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0" name="Google Shape;50;p3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3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3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ólo el título" type="titleOnly">
  <p:cSld name="TITLE_ONL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4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4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4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4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1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41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41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2" name="Google Shape;62;p4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4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4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2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42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" name="Google Shape;68;p42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9" name="Google Shape;69;p4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4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4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33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3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3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3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Relationship Id="rId4" Type="http://schemas.openxmlformats.org/officeDocument/2006/relationships/image" Target="../media/image9.png"/><Relationship Id="rId9" Type="http://schemas.openxmlformats.org/officeDocument/2006/relationships/image" Target="../media/image7.jpg"/><Relationship Id="rId5" Type="http://schemas.openxmlformats.org/officeDocument/2006/relationships/image" Target="../media/image6.jpg"/><Relationship Id="rId6" Type="http://schemas.openxmlformats.org/officeDocument/2006/relationships/image" Target="../media/image4.png"/><Relationship Id="rId7" Type="http://schemas.openxmlformats.org/officeDocument/2006/relationships/image" Target="../media/image11.png"/><Relationship Id="rId8" Type="http://schemas.openxmlformats.org/officeDocument/2006/relationships/image" Target="../media/image17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20" Type="http://schemas.openxmlformats.org/officeDocument/2006/relationships/image" Target="../media/image29.png"/><Relationship Id="rId11" Type="http://schemas.openxmlformats.org/officeDocument/2006/relationships/image" Target="../media/image14.jpg"/><Relationship Id="rId10" Type="http://schemas.openxmlformats.org/officeDocument/2006/relationships/image" Target="../media/image15.jpg"/><Relationship Id="rId13" Type="http://schemas.openxmlformats.org/officeDocument/2006/relationships/image" Target="../media/image19.jpg"/><Relationship Id="rId12" Type="http://schemas.openxmlformats.org/officeDocument/2006/relationships/image" Target="../media/image25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Relationship Id="rId4" Type="http://schemas.openxmlformats.org/officeDocument/2006/relationships/image" Target="../media/image10.jpg"/><Relationship Id="rId9" Type="http://schemas.openxmlformats.org/officeDocument/2006/relationships/image" Target="../media/image24.jpg"/><Relationship Id="rId15" Type="http://schemas.openxmlformats.org/officeDocument/2006/relationships/image" Target="../media/image42.jpg"/><Relationship Id="rId14" Type="http://schemas.openxmlformats.org/officeDocument/2006/relationships/image" Target="../media/image18.jpg"/><Relationship Id="rId17" Type="http://schemas.openxmlformats.org/officeDocument/2006/relationships/image" Target="../media/image16.png"/><Relationship Id="rId16" Type="http://schemas.openxmlformats.org/officeDocument/2006/relationships/image" Target="../media/image20.jpg"/><Relationship Id="rId5" Type="http://schemas.openxmlformats.org/officeDocument/2006/relationships/image" Target="../media/image13.png"/><Relationship Id="rId19" Type="http://schemas.openxmlformats.org/officeDocument/2006/relationships/image" Target="../media/image23.png"/><Relationship Id="rId6" Type="http://schemas.openxmlformats.org/officeDocument/2006/relationships/image" Target="../media/image27.png"/><Relationship Id="rId18" Type="http://schemas.openxmlformats.org/officeDocument/2006/relationships/image" Target="../media/image30.png"/><Relationship Id="rId7" Type="http://schemas.openxmlformats.org/officeDocument/2006/relationships/image" Target="../media/image22.jpg"/><Relationship Id="rId8" Type="http://schemas.openxmlformats.org/officeDocument/2006/relationships/image" Target="../media/image21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Relationship Id="rId4" Type="http://schemas.openxmlformats.org/officeDocument/2006/relationships/image" Target="../media/image8.png"/><Relationship Id="rId5" Type="http://schemas.openxmlformats.org/officeDocument/2006/relationships/image" Target="../media/image34.jpg"/><Relationship Id="rId6" Type="http://schemas.openxmlformats.org/officeDocument/2006/relationships/image" Target="../media/image3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.png"/><Relationship Id="rId4" Type="http://schemas.openxmlformats.org/officeDocument/2006/relationships/image" Target="../media/image8.png"/><Relationship Id="rId5" Type="http://schemas.openxmlformats.org/officeDocument/2006/relationships/image" Target="../media/image34.jpg"/><Relationship Id="rId6" Type="http://schemas.openxmlformats.org/officeDocument/2006/relationships/image" Target="../media/image3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4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8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Relationship Id="rId4" Type="http://schemas.openxmlformats.org/officeDocument/2006/relationships/hyperlink" Target="mailto:Carlos.lopezmu@unaula.edu.co" TargetMode="External"/><Relationship Id="rId5" Type="http://schemas.openxmlformats.org/officeDocument/2006/relationships/image" Target="../media/image12.jpg"/><Relationship Id="rId6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"/>
          <p:cNvSpPr txBox="1"/>
          <p:nvPr/>
        </p:nvSpPr>
        <p:spPr>
          <a:xfrm>
            <a:off x="1619672" y="5877272"/>
            <a:ext cx="6552728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E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Título</a:t>
            </a:r>
            <a:endParaRPr/>
          </a:p>
        </p:txBody>
      </p:sp>
      <p:pic>
        <p:nvPicPr>
          <p:cNvPr id="90" name="Google Shape;90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625" y="-109682"/>
            <a:ext cx="9145625" cy="7067074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"/>
          <p:cNvSpPr txBox="1"/>
          <p:nvPr/>
        </p:nvSpPr>
        <p:spPr>
          <a:xfrm>
            <a:off x="3851920" y="2924944"/>
            <a:ext cx="4608512" cy="1446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E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Sistemas de Información Organizacional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Módulo Inicial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olve.png" id="177" name="Google Shape;177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16216" y="1839125"/>
            <a:ext cx="2124137" cy="23163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3314520.jpg" id="178" name="Google Shape;178;p10"/>
          <p:cNvPicPr preferRelativeResize="0"/>
          <p:nvPr/>
        </p:nvPicPr>
        <p:blipFill rotWithShape="1">
          <a:blip r:embed="rId5">
            <a:alphaModFix/>
          </a:blip>
          <a:srcRect b="0" l="0" r="0" t="40254"/>
          <a:stretch/>
        </p:blipFill>
        <p:spPr>
          <a:xfrm>
            <a:off x="0" y="4941168"/>
            <a:ext cx="3719133" cy="171653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speto a amigos[1].png" id="179" name="Google Shape;179;p1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949639" y="4741381"/>
            <a:ext cx="2318511" cy="197339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untualidad01.png" id="180" name="Google Shape;180;p1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275856" y="2078559"/>
            <a:ext cx="2992294" cy="2516429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10"/>
          <p:cNvSpPr txBox="1"/>
          <p:nvPr/>
        </p:nvSpPr>
        <p:spPr>
          <a:xfrm>
            <a:off x="323528" y="1168096"/>
            <a:ext cx="7556313" cy="7993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249B3"/>
              </a:buClr>
              <a:buSzPts val="4400"/>
              <a:buFont typeface="Calibri"/>
              <a:buNone/>
            </a:pPr>
            <a:r>
              <a:rPr b="1" lang="es-ES" sz="4400">
                <a:solidFill>
                  <a:srgbClr val="4249B3"/>
                </a:solidFill>
                <a:latin typeface="Calibri"/>
                <a:ea typeface="Calibri"/>
                <a:cs typeface="Calibri"/>
                <a:sym typeface="Calibri"/>
              </a:rPr>
              <a:t>Acuerdos de Clase</a:t>
            </a:r>
            <a:endParaRPr b="1" sz="4400">
              <a:solidFill>
                <a:srgbClr val="4249B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p10"/>
          <p:cNvSpPr txBox="1"/>
          <p:nvPr/>
        </p:nvSpPr>
        <p:spPr>
          <a:xfrm>
            <a:off x="2987825" y="-50187"/>
            <a:ext cx="5790210" cy="6521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4400"/>
              <a:buFont typeface="Calibri"/>
              <a:buNone/>
            </a:pPr>
            <a:r>
              <a:rPr b="1" lang="es-ES" sz="440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Presentación del Curso</a:t>
            </a:r>
            <a:endParaRPr b="1" sz="4400">
              <a:solidFill>
                <a:srgbClr val="FFC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Concepto de cursos en línea | Vector Gratis" id="183" name="Google Shape;183;p1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-20130" y="2078559"/>
            <a:ext cx="2942490" cy="294249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ncepto de idea dibujada a mano | Vector Gratis" id="184" name="Google Shape;184;p10"/>
          <p:cNvPicPr preferRelativeResize="0"/>
          <p:nvPr/>
        </p:nvPicPr>
        <p:blipFill rotWithShape="1">
          <a:blip r:embed="rId9">
            <a:alphaModFix/>
          </a:blip>
          <a:srcRect b="33213" l="20931" r="18686" t="0"/>
          <a:stretch/>
        </p:blipFill>
        <p:spPr>
          <a:xfrm>
            <a:off x="6621646" y="4093120"/>
            <a:ext cx="2269714" cy="25104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11"/>
          <p:cNvSpPr txBox="1"/>
          <p:nvPr/>
        </p:nvSpPr>
        <p:spPr>
          <a:xfrm>
            <a:off x="226549" y="1158713"/>
            <a:ext cx="8523000" cy="483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s-E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Informarse sobre los principales hechos noticiosos a nivel local, regional, nacional e internacional.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s-E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Aprender de manera autónoma las funciones básicas de Microsoft Excel y con especial énfasis en Diseño e interpretación de Tablas y Gráficos Dinámicos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s-E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Aprender de manera autónoma sobre PowerBI.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s-E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Adelantar de manera autónoma lecturas de temas de tecnología y modernización de las empresas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s-E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Para los trabajos y construcciones, </a:t>
            </a:r>
            <a:r>
              <a:rPr lang="es-E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sólo</a:t>
            </a:r>
            <a:r>
              <a:rPr lang="es-E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apoyarse en consulta de fuentes </a:t>
            </a:r>
            <a:r>
              <a:rPr lang="es-E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académicamente</a:t>
            </a:r>
            <a:r>
              <a:rPr lang="es-E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válidas, como libros o revistas indexadas. 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11"/>
          <p:cNvSpPr txBox="1"/>
          <p:nvPr/>
        </p:nvSpPr>
        <p:spPr>
          <a:xfrm>
            <a:off x="2987825" y="-50187"/>
            <a:ext cx="5790210" cy="6521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4400"/>
              <a:buFont typeface="Calibri"/>
              <a:buNone/>
            </a:pPr>
            <a:r>
              <a:rPr b="1" lang="es-ES" sz="440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Presentación del Curso</a:t>
            </a:r>
            <a:endParaRPr b="1" sz="4400">
              <a:solidFill>
                <a:srgbClr val="FFC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12"/>
          <p:cNvSpPr txBox="1"/>
          <p:nvPr/>
        </p:nvSpPr>
        <p:spPr>
          <a:xfrm>
            <a:off x="-701544" y="3163540"/>
            <a:ext cx="8751335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6000">
                <a:solidFill>
                  <a:srgbClr val="4249B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Noticia del día</a:t>
            </a:r>
            <a:endParaRPr/>
          </a:p>
        </p:txBody>
      </p:sp>
      <p:pic>
        <p:nvPicPr>
          <p:cNvPr descr="logo_rcn.jpg" id="198" name="Google Shape;198;p12"/>
          <p:cNvPicPr preferRelativeResize="0"/>
          <p:nvPr/>
        </p:nvPicPr>
        <p:blipFill rotWithShape="1">
          <a:blip r:embed="rId4">
            <a:alphaModFix/>
          </a:blip>
          <a:srcRect b="26503" l="0" r="0" t="0"/>
          <a:stretch/>
        </p:blipFill>
        <p:spPr>
          <a:xfrm>
            <a:off x="2940357" y="2002676"/>
            <a:ext cx="1547511" cy="89198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.png" id="199" name="Google Shape;199;p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49665" y="5098190"/>
            <a:ext cx="2811868" cy="64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1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33974" y="2685687"/>
            <a:ext cx="1995162" cy="45344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El-Espectador-logo-oficial.jpg" id="201" name="Google Shape;201;p1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32527" y="1231403"/>
            <a:ext cx="1876293" cy="67010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nn_logo_2449.gif" id="202" name="Google Shape;202;p1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015509" y="2643546"/>
            <a:ext cx="1584826" cy="73430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lombiano-120206-Logo.jpg" id="203" name="Google Shape;203;p1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337842" y="4932885"/>
            <a:ext cx="1337028" cy="133702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ew-York-Times-Logo.jpg" id="204" name="Google Shape;204;p12"/>
          <p:cNvPicPr preferRelativeResize="0"/>
          <p:nvPr/>
        </p:nvPicPr>
        <p:blipFill rotWithShape="1">
          <a:blip r:embed="rId10">
            <a:alphaModFix/>
          </a:blip>
          <a:srcRect b="9929" l="0" r="0" t="16884"/>
          <a:stretch/>
        </p:blipFill>
        <p:spPr>
          <a:xfrm>
            <a:off x="3563888" y="945134"/>
            <a:ext cx="3950526" cy="91254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gres.jpg" id="205" name="Google Shape;205;p12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998315" y="4925718"/>
            <a:ext cx="1410518" cy="141051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rl.jpg" id="206" name="Google Shape;206;p12"/>
          <p:cNvPicPr preferRelativeResize="0"/>
          <p:nvPr/>
        </p:nvPicPr>
        <p:blipFill rotWithShape="1">
          <a:blip r:embed="rId12">
            <a:alphaModFix/>
          </a:blip>
          <a:srcRect b="0" l="16480" r="12362" t="0"/>
          <a:stretch/>
        </p:blipFill>
        <p:spPr>
          <a:xfrm>
            <a:off x="598809" y="4150616"/>
            <a:ext cx="2552989" cy="74312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vista_dinero_logo1.jpg" id="207" name="Google Shape;207;p12"/>
          <p:cNvPicPr preferRelativeResize="0"/>
          <p:nvPr/>
        </p:nvPicPr>
        <p:blipFill rotWithShape="1">
          <a:blip r:embed="rId13">
            <a:alphaModFix/>
          </a:blip>
          <a:srcRect b="33175" l="0" r="0" t="26766"/>
          <a:stretch/>
        </p:blipFill>
        <p:spPr>
          <a:xfrm>
            <a:off x="766317" y="1884812"/>
            <a:ext cx="1633822" cy="6544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rl.jpg" id="208" name="Google Shape;208;p12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568633" y="4973769"/>
            <a:ext cx="1352151" cy="13521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s.jpg" id="209" name="Google Shape;209;p12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4266617" y="4578041"/>
            <a:ext cx="2728827" cy="6898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rl.jpg" id="210" name="Google Shape;210;p12"/>
          <p:cNvPicPr preferRelativeResize="0"/>
          <p:nvPr/>
        </p:nvPicPr>
        <p:blipFill rotWithShape="1">
          <a:blip r:embed="rId16">
            <a:alphaModFix/>
          </a:blip>
          <a:srcRect b="14286" l="20887" r="20700" t="0"/>
          <a:stretch/>
        </p:blipFill>
        <p:spPr>
          <a:xfrm>
            <a:off x="7089004" y="3664620"/>
            <a:ext cx="1101485" cy="129435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bc_news.png" id="211" name="Google Shape;211;p12"/>
          <p:cNvPicPr preferRelativeResize="0"/>
          <p:nvPr/>
        </p:nvPicPr>
        <p:blipFill rotWithShape="1">
          <a:blip r:embed="rId17">
            <a:alphaModFix/>
          </a:blip>
          <a:srcRect b="19688" l="7232" r="8756" t="19914"/>
          <a:stretch/>
        </p:blipFill>
        <p:spPr>
          <a:xfrm>
            <a:off x="7229253" y="1655901"/>
            <a:ext cx="1610100" cy="8442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12"/>
          <p:cNvPicPr preferRelativeResize="0"/>
          <p:nvPr/>
        </p:nvPicPr>
        <p:blipFill rotWithShape="1">
          <a:blip r:embed="rId18">
            <a:alphaModFix/>
          </a:blip>
          <a:srcRect b="18062" l="16764" r="23496" t="17291"/>
          <a:stretch/>
        </p:blipFill>
        <p:spPr>
          <a:xfrm>
            <a:off x="5666612" y="5772591"/>
            <a:ext cx="2569141" cy="5687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12"/>
          <p:cNvPicPr preferRelativeResize="0"/>
          <p:nvPr/>
        </p:nvPicPr>
        <p:blipFill rotWithShape="1">
          <a:blip r:embed="rId19">
            <a:alphaModFix/>
          </a:blip>
          <a:srcRect b="24746" l="0" r="0" t="25421"/>
          <a:stretch/>
        </p:blipFill>
        <p:spPr>
          <a:xfrm>
            <a:off x="4756283" y="2490502"/>
            <a:ext cx="2111635" cy="6423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12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4631883" y="1883049"/>
            <a:ext cx="1124588" cy="892889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12"/>
          <p:cNvSpPr txBox="1"/>
          <p:nvPr/>
        </p:nvSpPr>
        <p:spPr>
          <a:xfrm>
            <a:off x="2987825" y="-50187"/>
            <a:ext cx="5790210" cy="6521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4400"/>
              <a:buFont typeface="Calibri"/>
              <a:buNone/>
            </a:pPr>
            <a:r>
              <a:rPr b="1" lang="es-ES" sz="440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Presentación del Curso</a:t>
            </a:r>
            <a:endParaRPr b="1" sz="4400">
              <a:solidFill>
                <a:srgbClr val="FFC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13"/>
          <p:cNvSpPr txBox="1"/>
          <p:nvPr/>
        </p:nvSpPr>
        <p:spPr>
          <a:xfrm>
            <a:off x="241442" y="1121169"/>
            <a:ext cx="8358482" cy="11161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249B3"/>
              </a:buClr>
              <a:buSzPts val="3600"/>
              <a:buFont typeface="Calibri"/>
              <a:buNone/>
            </a:pPr>
            <a:r>
              <a:rPr b="1" lang="es-ES" sz="3600">
                <a:solidFill>
                  <a:srgbClr val="4249B3"/>
                </a:solidFill>
                <a:latin typeface="Calibri"/>
                <a:ea typeface="Calibri"/>
                <a:cs typeface="Calibri"/>
                <a:sym typeface="Calibri"/>
              </a:rPr>
              <a:t>Acuerdos de Clase: Evaluación del Curso</a:t>
            </a:r>
            <a:endParaRPr b="1" sz="3600">
              <a:solidFill>
                <a:srgbClr val="4249B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p13"/>
          <p:cNvSpPr/>
          <p:nvPr/>
        </p:nvSpPr>
        <p:spPr>
          <a:xfrm>
            <a:off x="584350" y="2046110"/>
            <a:ext cx="1823618" cy="1763889"/>
          </a:xfrm>
          <a:prstGeom prst="ellipse">
            <a:avLst/>
          </a:prstGeom>
          <a:solidFill>
            <a:srgbClr val="4249B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25%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P.I.</a:t>
            </a:r>
            <a:endParaRPr sz="3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Google Shape;224;p13"/>
          <p:cNvSpPr/>
          <p:nvPr/>
        </p:nvSpPr>
        <p:spPr>
          <a:xfrm>
            <a:off x="3110260" y="2194029"/>
            <a:ext cx="2849820" cy="1525452"/>
          </a:xfrm>
          <a:prstGeom prst="ellipse">
            <a:avLst/>
          </a:prstGeom>
          <a:solidFill>
            <a:srgbClr val="4249B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4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45%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Seguimiento</a:t>
            </a:r>
            <a:endParaRPr/>
          </a:p>
        </p:txBody>
      </p:sp>
      <p:sp>
        <p:nvSpPr>
          <p:cNvPr id="225" name="Google Shape;225;p13"/>
          <p:cNvSpPr/>
          <p:nvPr/>
        </p:nvSpPr>
        <p:spPr>
          <a:xfrm>
            <a:off x="6776306" y="2046110"/>
            <a:ext cx="1823618" cy="1763889"/>
          </a:xfrm>
          <a:prstGeom prst="ellipse">
            <a:avLst/>
          </a:prstGeom>
          <a:solidFill>
            <a:srgbClr val="4249B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30%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Final</a:t>
            </a:r>
            <a:endParaRPr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p13"/>
          <p:cNvSpPr/>
          <p:nvPr/>
        </p:nvSpPr>
        <p:spPr>
          <a:xfrm>
            <a:off x="2407968" y="2582333"/>
            <a:ext cx="682364" cy="762000"/>
          </a:xfrm>
          <a:prstGeom prst="mathPlus">
            <a:avLst>
              <a:gd fmla="val 23520" name="adj1"/>
            </a:avLst>
          </a:prstGeom>
          <a:solidFill>
            <a:srgbClr val="7B83EB"/>
          </a:solidFill>
          <a:ln cap="flat" cmpd="sng" w="9525">
            <a:solidFill>
              <a:srgbClr val="7B83EB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Google Shape;227;p13"/>
          <p:cNvSpPr/>
          <p:nvPr/>
        </p:nvSpPr>
        <p:spPr>
          <a:xfrm>
            <a:off x="6110111" y="2582333"/>
            <a:ext cx="682364" cy="762000"/>
          </a:xfrm>
          <a:prstGeom prst="mathPlus">
            <a:avLst>
              <a:gd fmla="val 23520" name="adj1"/>
            </a:avLst>
          </a:prstGeom>
          <a:solidFill>
            <a:srgbClr val="7B83EB"/>
          </a:solidFill>
          <a:ln cap="flat" cmpd="sng" w="9525">
            <a:solidFill>
              <a:srgbClr val="7B83EB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13"/>
          <p:cNvSpPr txBox="1"/>
          <p:nvPr/>
        </p:nvSpPr>
        <p:spPr>
          <a:xfrm>
            <a:off x="2987825" y="-50187"/>
            <a:ext cx="5790210" cy="6521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4400"/>
              <a:buFont typeface="Calibri"/>
              <a:buNone/>
            </a:pPr>
            <a:r>
              <a:rPr b="1" lang="es-ES" sz="440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Presentación del Curso</a:t>
            </a:r>
            <a:endParaRPr b="1" sz="4400">
              <a:solidFill>
                <a:srgbClr val="FFC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" name="Google Shape;229;p13"/>
          <p:cNvSpPr/>
          <p:nvPr/>
        </p:nvSpPr>
        <p:spPr>
          <a:xfrm>
            <a:off x="1377032" y="3798541"/>
            <a:ext cx="236527" cy="432048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7B83EB"/>
          </a:solidFill>
          <a:ln cap="flat" cmpd="sng" w="25400">
            <a:solidFill>
              <a:srgbClr val="7B83E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p13"/>
          <p:cNvSpPr/>
          <p:nvPr/>
        </p:nvSpPr>
        <p:spPr>
          <a:xfrm>
            <a:off x="241442" y="4245261"/>
            <a:ext cx="2507708" cy="1988584"/>
          </a:xfrm>
          <a:prstGeom prst="rect">
            <a:avLst/>
          </a:prstGeom>
          <a:noFill/>
          <a:ln cap="flat" cmpd="sng" w="57150">
            <a:solidFill>
              <a:srgbClr val="4249B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80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5% </a:t>
            </a:r>
            <a:r>
              <a:rPr lang="es-E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1er Seguimiento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80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10%</a:t>
            </a:r>
            <a:r>
              <a:rPr lang="es-E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2do seguimiento y entrega final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80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10%</a:t>
            </a:r>
            <a:r>
              <a:rPr lang="es-E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Sustentación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13"/>
          <p:cNvSpPr/>
          <p:nvPr/>
        </p:nvSpPr>
        <p:spPr>
          <a:xfrm>
            <a:off x="3166829" y="4270060"/>
            <a:ext cx="2943282" cy="1988584"/>
          </a:xfrm>
          <a:prstGeom prst="rect">
            <a:avLst/>
          </a:prstGeom>
          <a:noFill/>
          <a:ln cap="flat" cmpd="sng" w="57150">
            <a:solidFill>
              <a:srgbClr val="4249B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60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10% </a:t>
            </a:r>
            <a:r>
              <a:rPr lang="es-E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Q1 Procesamiento de Datos</a:t>
            </a:r>
            <a:endParaRPr/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60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10%</a:t>
            </a:r>
            <a:r>
              <a:rPr lang="es-E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Q2 Ensayo - BigData</a:t>
            </a:r>
            <a:endParaRPr b="1" sz="1600">
              <a:solidFill>
                <a:srgbClr val="FFC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60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10%</a:t>
            </a:r>
            <a:r>
              <a:rPr lang="es-E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Trabajo Práctico - PowerBI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60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5%</a:t>
            </a:r>
            <a:r>
              <a:rPr lang="es-E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Exposición Individual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60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10%</a:t>
            </a:r>
            <a:r>
              <a:rPr lang="es-E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Análisis de Caso (en video)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13"/>
          <p:cNvSpPr/>
          <p:nvPr/>
        </p:nvSpPr>
        <p:spPr>
          <a:xfrm>
            <a:off x="6434261" y="4270060"/>
            <a:ext cx="2507708" cy="1988584"/>
          </a:xfrm>
          <a:prstGeom prst="rect">
            <a:avLst/>
          </a:prstGeom>
          <a:noFill/>
          <a:ln cap="flat" cmpd="sng" w="57150">
            <a:solidFill>
              <a:srgbClr val="4249B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80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30% </a:t>
            </a:r>
            <a:r>
              <a:rPr lang="es-E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Examen Escrito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p13"/>
          <p:cNvSpPr/>
          <p:nvPr/>
        </p:nvSpPr>
        <p:spPr>
          <a:xfrm>
            <a:off x="4479489" y="3717032"/>
            <a:ext cx="236527" cy="432048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7B83EB"/>
          </a:solidFill>
          <a:ln cap="flat" cmpd="sng" w="25400">
            <a:solidFill>
              <a:srgbClr val="7B83E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p13"/>
          <p:cNvSpPr/>
          <p:nvPr/>
        </p:nvSpPr>
        <p:spPr>
          <a:xfrm>
            <a:off x="7635169" y="3813213"/>
            <a:ext cx="236527" cy="432048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7B83EB"/>
          </a:solidFill>
          <a:ln cap="flat" cmpd="sng" w="25400">
            <a:solidFill>
              <a:srgbClr val="7B83E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Microsoft Teams en App Store" id="235" name="Google Shape;235;p13"/>
          <p:cNvPicPr preferRelativeResize="0"/>
          <p:nvPr/>
        </p:nvPicPr>
        <p:blipFill rotWithShape="1">
          <a:blip r:embed="rId4">
            <a:alphaModFix/>
          </a:blip>
          <a:srcRect b="16325" l="0" r="0" t="16326"/>
          <a:stretch/>
        </p:blipFill>
        <p:spPr>
          <a:xfrm>
            <a:off x="7898152" y="1074242"/>
            <a:ext cx="1176131" cy="7920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14"/>
          <p:cNvSpPr txBox="1"/>
          <p:nvPr/>
        </p:nvSpPr>
        <p:spPr>
          <a:xfrm>
            <a:off x="241442" y="1121169"/>
            <a:ext cx="8487602" cy="11161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249B3"/>
              </a:buClr>
              <a:buSzPts val="3600"/>
              <a:buFont typeface="Calibri"/>
              <a:buNone/>
            </a:pPr>
            <a:r>
              <a:rPr b="1" lang="es-ES" sz="3600">
                <a:solidFill>
                  <a:srgbClr val="4249B3"/>
                </a:solidFill>
                <a:latin typeface="Calibri"/>
                <a:ea typeface="Calibri"/>
                <a:cs typeface="Calibri"/>
                <a:sym typeface="Calibri"/>
              </a:rPr>
              <a:t>Acuerdos de Clase: Evaluación del Curso</a:t>
            </a:r>
            <a:endParaRPr b="1" sz="3600">
              <a:solidFill>
                <a:srgbClr val="4249B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" name="Google Shape;243;p14"/>
          <p:cNvSpPr txBox="1"/>
          <p:nvPr/>
        </p:nvSpPr>
        <p:spPr>
          <a:xfrm>
            <a:off x="157541" y="2318346"/>
            <a:ext cx="8293815" cy="298543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1"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Entregas a tiempo: </a:t>
            </a:r>
            <a:r>
              <a:rPr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 califica sobre 5,0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1"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Entregas al siguiente día de la fecha acordada: </a:t>
            </a:r>
            <a:r>
              <a:rPr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 califica sobre 4.0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1"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Entregas en los siguientes 3 días a la fecha acordada:  </a:t>
            </a:r>
            <a:r>
              <a:rPr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 califica sobre 3,5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1"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Entregas después del día 4 y hasta 8 días: </a:t>
            </a:r>
            <a:r>
              <a:rPr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 califica sobre 3,0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1"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Entregas después del día 8: </a:t>
            </a:r>
            <a:r>
              <a:rPr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 califica sobre 0,0</a:t>
            </a:r>
            <a:endParaRPr/>
          </a:p>
        </p:txBody>
      </p:sp>
      <p:sp>
        <p:nvSpPr>
          <p:cNvPr id="244" name="Google Shape;244;p14"/>
          <p:cNvSpPr txBox="1"/>
          <p:nvPr/>
        </p:nvSpPr>
        <p:spPr>
          <a:xfrm>
            <a:off x="300476" y="5365232"/>
            <a:ext cx="8428568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Esta regla no aplica, cuando el estudiante presenta </a:t>
            </a:r>
            <a:r>
              <a:rPr b="1" lang="es-ES" sz="20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excusa válida </a:t>
            </a:r>
            <a:r>
              <a:rPr lang="es-E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firmada  por un médico en caso de asuntos de salud, o el Decano de la facultad en caso de otros asuntos. 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" name="Google Shape;245;p14"/>
          <p:cNvSpPr txBox="1"/>
          <p:nvPr/>
        </p:nvSpPr>
        <p:spPr>
          <a:xfrm>
            <a:off x="767794" y="1764938"/>
            <a:ext cx="8376206" cy="11161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7B83EB"/>
              </a:buClr>
              <a:buSzPts val="3100"/>
              <a:buFont typeface="Calibri"/>
              <a:buNone/>
            </a:pPr>
            <a:r>
              <a:rPr b="0" lang="es-ES" sz="3100">
                <a:solidFill>
                  <a:srgbClr val="7B83EB"/>
                </a:solidFill>
                <a:latin typeface="Calibri"/>
                <a:ea typeface="Calibri"/>
                <a:cs typeface="Calibri"/>
                <a:sym typeface="Calibri"/>
              </a:rPr>
              <a:t>Evaluación del Curso: Entregas a destiempo</a:t>
            </a:r>
            <a:endParaRPr b="0" sz="3100">
              <a:solidFill>
                <a:srgbClr val="7B83E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" name="Google Shape;246;p14"/>
          <p:cNvSpPr txBox="1"/>
          <p:nvPr/>
        </p:nvSpPr>
        <p:spPr>
          <a:xfrm>
            <a:off x="2987825" y="-50187"/>
            <a:ext cx="5790210" cy="6521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4400"/>
              <a:buFont typeface="Calibri"/>
              <a:buNone/>
            </a:pPr>
            <a:r>
              <a:rPr b="1" lang="es-ES" sz="440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Presentación del Curso</a:t>
            </a:r>
            <a:endParaRPr b="1" sz="4400">
              <a:solidFill>
                <a:srgbClr val="FFC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251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15"/>
          <p:cNvSpPr txBox="1"/>
          <p:nvPr>
            <p:ph type="title"/>
          </p:nvPr>
        </p:nvSpPr>
        <p:spPr>
          <a:xfrm>
            <a:off x="599450" y="1181099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4249B3"/>
              </a:buClr>
              <a:buSzPts val="3600"/>
              <a:buFont typeface="Calibri"/>
              <a:buNone/>
            </a:pPr>
            <a:r>
              <a:rPr b="1" lang="es-ES" sz="3600">
                <a:solidFill>
                  <a:srgbClr val="4249B3"/>
                </a:solidFill>
              </a:rPr>
              <a:t>Actividades y Desarrollo de las Clases</a:t>
            </a:r>
            <a:endParaRPr b="1" sz="3600">
              <a:solidFill>
                <a:srgbClr val="4249B3"/>
              </a:solidFill>
            </a:endParaRPr>
          </a:p>
        </p:txBody>
      </p:sp>
      <p:sp>
        <p:nvSpPr>
          <p:cNvPr id="253" name="Google Shape;253;p15"/>
          <p:cNvSpPr txBox="1"/>
          <p:nvPr>
            <p:ph idx="1" type="body"/>
          </p:nvPr>
        </p:nvSpPr>
        <p:spPr>
          <a:xfrm>
            <a:off x="628650" y="2599582"/>
            <a:ext cx="8193232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s-ES" sz="2400"/>
              <a:t>Ver Instrucciones en Microsoft Teams:</a:t>
            </a:r>
            <a:endParaRPr/>
          </a:p>
        </p:txBody>
      </p:sp>
      <p:sp>
        <p:nvSpPr>
          <p:cNvPr id="254" name="Google Shape;254;p15"/>
          <p:cNvSpPr txBox="1"/>
          <p:nvPr/>
        </p:nvSpPr>
        <p:spPr>
          <a:xfrm>
            <a:off x="2987825" y="-50187"/>
            <a:ext cx="5790210" cy="6521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4400"/>
              <a:buFont typeface="Calibri"/>
              <a:buNone/>
            </a:pPr>
            <a:r>
              <a:rPr b="1" lang="es-ES" sz="440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Presentación del Curso</a:t>
            </a:r>
            <a:endParaRPr b="1" sz="4400">
              <a:solidFill>
                <a:srgbClr val="FFC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Microsoft Teams en App Store" id="255" name="Google Shape;255;p15"/>
          <p:cNvPicPr preferRelativeResize="0"/>
          <p:nvPr/>
        </p:nvPicPr>
        <p:blipFill rotWithShape="1">
          <a:blip r:embed="rId4">
            <a:alphaModFix/>
          </a:blip>
          <a:srcRect b="16325" l="0" r="0" t="16326"/>
          <a:stretch/>
        </p:blipFill>
        <p:spPr>
          <a:xfrm>
            <a:off x="275060" y="3687761"/>
            <a:ext cx="3528392" cy="2376264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15"/>
          <p:cNvSpPr/>
          <p:nvPr/>
        </p:nvSpPr>
        <p:spPr>
          <a:xfrm>
            <a:off x="5287881" y="2928249"/>
            <a:ext cx="3217484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Grupo Sistemas de Información/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Assignments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Google Shape;257;p15"/>
          <p:cNvSpPr/>
          <p:nvPr/>
        </p:nvSpPr>
        <p:spPr>
          <a:xfrm>
            <a:off x="2584450" y="3470275"/>
            <a:ext cx="9144000" cy="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br>
              <a:rPr b="0" i="0" lang="es-E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ómo instalar el cursor del ratón de Mac en Windows 10 - SoftZone" id="258" name="Google Shape;258;p15"/>
          <p:cNvPicPr preferRelativeResize="0"/>
          <p:nvPr/>
        </p:nvPicPr>
        <p:blipFill rotWithShape="1">
          <a:blip r:embed="rId5">
            <a:alphaModFix/>
          </a:blip>
          <a:srcRect b="0" l="31042" r="32802" t="0"/>
          <a:stretch/>
        </p:blipFill>
        <p:spPr>
          <a:xfrm rot="-1394165">
            <a:off x="2357593" y="5121614"/>
            <a:ext cx="721523" cy="9688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443585" y="3599674"/>
            <a:ext cx="2654436" cy="25401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Google Shape;264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16"/>
          <p:cNvSpPr txBox="1"/>
          <p:nvPr/>
        </p:nvSpPr>
        <p:spPr>
          <a:xfrm>
            <a:off x="272542" y="2800238"/>
            <a:ext cx="8598916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4800">
                <a:solidFill>
                  <a:srgbClr val="7B83EB"/>
                </a:solidFill>
                <a:latin typeface="Short Stack"/>
                <a:ea typeface="Short Stack"/>
                <a:cs typeface="Short Stack"/>
                <a:sym typeface="Short Stack"/>
              </a:rPr>
              <a:t>¿qué es la inteligencia artificial?</a:t>
            </a:r>
            <a:endParaRPr b="1" sz="4800">
              <a:solidFill>
                <a:srgbClr val="7B83EB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  <p:sp>
        <p:nvSpPr>
          <p:cNvPr id="266" name="Google Shape;266;p16"/>
          <p:cNvSpPr/>
          <p:nvPr/>
        </p:nvSpPr>
        <p:spPr>
          <a:xfrm>
            <a:off x="514349" y="1050800"/>
            <a:ext cx="8363445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4800">
                <a:solidFill>
                  <a:srgbClr val="4249B3"/>
                </a:solidFill>
                <a:latin typeface="Short Stack"/>
                <a:ea typeface="Short Stack"/>
                <a:cs typeface="Short Stack"/>
                <a:sym typeface="Short Stack"/>
              </a:rPr>
              <a:t>Antes de comenzar…. </a:t>
            </a:r>
            <a:endParaRPr/>
          </a:p>
        </p:txBody>
      </p:sp>
      <p:sp>
        <p:nvSpPr>
          <p:cNvPr id="267" name="Google Shape;267;p16"/>
          <p:cNvSpPr txBox="1"/>
          <p:nvPr/>
        </p:nvSpPr>
        <p:spPr>
          <a:xfrm>
            <a:off x="2987825" y="-50187"/>
            <a:ext cx="5790210" cy="6521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4400"/>
              <a:buFont typeface="Calibri"/>
              <a:buNone/>
            </a:pPr>
            <a:r>
              <a:rPr b="1" lang="es-ES" sz="440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Presentación del Curso</a:t>
            </a:r>
            <a:endParaRPr b="1" sz="4400">
              <a:solidFill>
                <a:srgbClr val="FFC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Google Shape;273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17"/>
          <p:cNvSpPr txBox="1"/>
          <p:nvPr/>
        </p:nvSpPr>
        <p:spPr>
          <a:xfrm>
            <a:off x="272542" y="2800238"/>
            <a:ext cx="8598916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4800">
                <a:solidFill>
                  <a:srgbClr val="7B83EB"/>
                </a:solidFill>
                <a:latin typeface="Short Stack"/>
                <a:ea typeface="Short Stack"/>
                <a:cs typeface="Short Stack"/>
                <a:sym typeface="Short Stack"/>
              </a:rPr>
              <a:t>¿qué es un sistema de información?</a:t>
            </a:r>
            <a:endParaRPr b="1" sz="4800">
              <a:solidFill>
                <a:srgbClr val="7B83EB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  <p:sp>
        <p:nvSpPr>
          <p:cNvPr id="275" name="Google Shape;275;p17"/>
          <p:cNvSpPr/>
          <p:nvPr/>
        </p:nvSpPr>
        <p:spPr>
          <a:xfrm>
            <a:off x="514349" y="1050800"/>
            <a:ext cx="8363445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4800">
                <a:solidFill>
                  <a:srgbClr val="4249B3"/>
                </a:solidFill>
                <a:latin typeface="Short Stack"/>
                <a:ea typeface="Short Stack"/>
                <a:cs typeface="Short Stack"/>
                <a:sym typeface="Short Stack"/>
              </a:rPr>
              <a:t>Antes de comenzar…. </a:t>
            </a:r>
            <a:endParaRPr/>
          </a:p>
        </p:txBody>
      </p:sp>
      <p:sp>
        <p:nvSpPr>
          <p:cNvPr id="276" name="Google Shape;276;p17"/>
          <p:cNvSpPr txBox="1"/>
          <p:nvPr/>
        </p:nvSpPr>
        <p:spPr>
          <a:xfrm>
            <a:off x="2987825" y="-50187"/>
            <a:ext cx="5790210" cy="6521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4400"/>
              <a:buFont typeface="Calibri"/>
              <a:buNone/>
            </a:pPr>
            <a:r>
              <a:rPr b="1" lang="es-ES" sz="440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Presentación del Curso</a:t>
            </a:r>
            <a:endParaRPr b="1" sz="4400">
              <a:solidFill>
                <a:srgbClr val="FFC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Google Shape;282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16632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18"/>
          <p:cNvSpPr txBox="1"/>
          <p:nvPr/>
        </p:nvSpPr>
        <p:spPr>
          <a:xfrm>
            <a:off x="1" y="1955918"/>
            <a:ext cx="9143999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3600">
                <a:solidFill>
                  <a:srgbClr val="4249B3"/>
                </a:solidFill>
                <a:latin typeface="Short Stack"/>
                <a:ea typeface="Short Stack"/>
                <a:cs typeface="Short Stack"/>
                <a:sym typeface="Short Stack"/>
              </a:rPr>
              <a:t>¿Qué es un Sistema de Información?</a:t>
            </a:r>
            <a:endParaRPr b="1" sz="3600">
              <a:solidFill>
                <a:srgbClr val="4249B3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  <p:sp>
        <p:nvSpPr>
          <p:cNvPr id="284" name="Google Shape;284;p18"/>
          <p:cNvSpPr/>
          <p:nvPr/>
        </p:nvSpPr>
        <p:spPr>
          <a:xfrm>
            <a:off x="280402" y="3557334"/>
            <a:ext cx="8412068" cy="18158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>
                <a:solidFill>
                  <a:srgbClr val="103154"/>
                </a:solidFill>
                <a:latin typeface="Short Stack"/>
                <a:ea typeface="Short Stack"/>
                <a:cs typeface="Short Stack"/>
                <a:sym typeface="Short Stack"/>
              </a:rPr>
              <a:t>Es una solución tecnológica que busca facilitar los procesos empresariales para la gestión de la información, con miras a que sea más productiva y alcance una ventaja competitiva</a:t>
            </a:r>
            <a:endParaRPr sz="1800">
              <a:solidFill>
                <a:srgbClr val="103154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  <p:sp>
        <p:nvSpPr>
          <p:cNvPr id="285" name="Google Shape;285;p18"/>
          <p:cNvSpPr txBox="1"/>
          <p:nvPr/>
        </p:nvSpPr>
        <p:spPr>
          <a:xfrm>
            <a:off x="2987825" y="-50187"/>
            <a:ext cx="5790210" cy="6521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4400"/>
              <a:buFont typeface="Calibri"/>
              <a:buNone/>
            </a:pPr>
            <a:r>
              <a:rPr b="1" lang="es-ES" sz="440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Presentación del Curso</a:t>
            </a:r>
            <a:endParaRPr b="1" sz="4400">
              <a:solidFill>
                <a:srgbClr val="FFC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19"/>
          <p:cNvSpPr/>
          <p:nvPr/>
        </p:nvSpPr>
        <p:spPr>
          <a:xfrm>
            <a:off x="1043608" y="1772816"/>
            <a:ext cx="6701050" cy="10772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Leer y analizar los documentos sobre la TGS </a:t>
            </a:r>
            <a:endParaRPr/>
          </a:p>
        </p:txBody>
      </p:sp>
      <p:sp>
        <p:nvSpPr>
          <p:cNvPr id="292" name="Google Shape;292;p19"/>
          <p:cNvSpPr txBox="1"/>
          <p:nvPr/>
        </p:nvSpPr>
        <p:spPr>
          <a:xfrm>
            <a:off x="2987825" y="-50187"/>
            <a:ext cx="5790210" cy="6521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4400"/>
              <a:buFont typeface="Calibri"/>
              <a:buNone/>
            </a:pPr>
            <a:r>
              <a:rPr b="1" lang="es-ES" sz="440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Para la Próxima Clase</a:t>
            </a:r>
            <a:endParaRPr b="1" sz="4400">
              <a:solidFill>
                <a:srgbClr val="FFC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Microsoft Teams en App Store" id="293" name="Google Shape;293;p19"/>
          <p:cNvPicPr preferRelativeResize="0"/>
          <p:nvPr/>
        </p:nvPicPr>
        <p:blipFill rotWithShape="1">
          <a:blip r:embed="rId4">
            <a:alphaModFix/>
          </a:blip>
          <a:srcRect b="16325" l="0" r="0" t="16326"/>
          <a:stretch/>
        </p:blipFill>
        <p:spPr>
          <a:xfrm>
            <a:off x="275060" y="3687761"/>
            <a:ext cx="3528392" cy="2376264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19"/>
          <p:cNvSpPr/>
          <p:nvPr/>
        </p:nvSpPr>
        <p:spPr>
          <a:xfrm>
            <a:off x="5287881" y="2928249"/>
            <a:ext cx="3217484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Grupo Sistemas de Información/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Assignments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Cómo instalar el cursor del ratón de Mac en Windows 10 - SoftZone" id="295" name="Google Shape;295;p19"/>
          <p:cNvPicPr preferRelativeResize="0"/>
          <p:nvPr/>
        </p:nvPicPr>
        <p:blipFill rotWithShape="1">
          <a:blip r:embed="rId5">
            <a:alphaModFix/>
          </a:blip>
          <a:srcRect b="0" l="31042" r="32802" t="0"/>
          <a:stretch/>
        </p:blipFill>
        <p:spPr>
          <a:xfrm rot="-1394165">
            <a:off x="2357593" y="5121614"/>
            <a:ext cx="721523" cy="9688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1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443585" y="3599674"/>
            <a:ext cx="2654436" cy="25401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2"/>
          <p:cNvSpPr/>
          <p:nvPr/>
        </p:nvSpPr>
        <p:spPr>
          <a:xfrm>
            <a:off x="276894" y="2636912"/>
            <a:ext cx="8590212" cy="29731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571500" lvl="0" marL="5715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Noto Sans Symbols"/>
              <a:buChar char="▪"/>
            </a:pPr>
            <a:r>
              <a:rPr b="0" i="0" lang="es-ES" sz="3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Presentación del Facilitador.</a:t>
            </a:r>
            <a:endParaRPr/>
          </a:p>
          <a:p>
            <a:pPr indent="-571500" lvl="0" marL="5715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Noto Sans Symbols"/>
              <a:buChar char="▪"/>
            </a:pPr>
            <a:r>
              <a:rPr b="0" i="0" lang="es-ES" sz="3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Presentación del Contenido del Curso.</a:t>
            </a:r>
            <a:endParaRPr/>
          </a:p>
          <a:p>
            <a:pPr indent="-571500" lvl="0" marL="5715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Noto Sans Symbols"/>
              <a:buChar char="▪"/>
            </a:pPr>
            <a:r>
              <a:rPr b="0" i="0" lang="es-ES" sz="3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Presentación de los Estudiantes.</a:t>
            </a:r>
            <a:endParaRPr/>
          </a:p>
          <a:p>
            <a:pPr indent="-571500" lvl="0" marL="5715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Noto Sans Symbols"/>
              <a:buChar char="▪"/>
            </a:pPr>
            <a:r>
              <a:rPr b="0" i="0" lang="es-ES" sz="3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Acuerdos de Clase.</a:t>
            </a:r>
            <a:endParaRPr/>
          </a:p>
        </p:txBody>
      </p:sp>
      <p:sp>
        <p:nvSpPr>
          <p:cNvPr id="98" name="Google Shape;98;p2"/>
          <p:cNvSpPr txBox="1"/>
          <p:nvPr/>
        </p:nvSpPr>
        <p:spPr>
          <a:xfrm>
            <a:off x="536052" y="1105905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4249B3"/>
              </a:buClr>
              <a:buSzPts val="3600"/>
              <a:buFont typeface="Calibri"/>
              <a:buNone/>
            </a:pPr>
            <a:r>
              <a:rPr b="1" i="0" lang="es-ES" sz="3600" u="none" cap="none" strike="noStrike">
                <a:solidFill>
                  <a:srgbClr val="4249B3"/>
                </a:solidFill>
                <a:latin typeface="Calibri"/>
                <a:ea typeface="Calibri"/>
                <a:cs typeface="Calibri"/>
                <a:sym typeface="Calibri"/>
              </a:rPr>
              <a:t>MÓDULO INICIAL</a:t>
            </a:r>
            <a:br>
              <a:rPr b="1" i="0" lang="es-ES" sz="3600" u="none" cap="none" strike="noStrike">
                <a:solidFill>
                  <a:srgbClr val="4249B3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i="0" lang="es-ES" sz="3600" u="none" cap="none" strike="noStrike">
                <a:solidFill>
                  <a:srgbClr val="4249B3"/>
                </a:solidFill>
                <a:latin typeface="Calibri"/>
                <a:ea typeface="Calibri"/>
                <a:cs typeface="Calibri"/>
                <a:sym typeface="Calibri"/>
              </a:rPr>
              <a:t>Presentación del Curso</a:t>
            </a:r>
            <a:endParaRPr b="1" i="0" sz="3600" u="none" cap="none" strike="noStrike">
              <a:solidFill>
                <a:srgbClr val="4249B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Google Shape;301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20"/>
          <p:cNvSpPr txBox="1"/>
          <p:nvPr/>
        </p:nvSpPr>
        <p:spPr>
          <a:xfrm>
            <a:off x="862447" y="2335516"/>
            <a:ext cx="7483405" cy="19389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6000">
                <a:solidFill>
                  <a:srgbClr val="4249B3"/>
                </a:solidFill>
                <a:latin typeface="Calibri"/>
                <a:ea typeface="Calibri"/>
                <a:cs typeface="Calibri"/>
                <a:sym typeface="Calibri"/>
              </a:rPr>
              <a:t>La empresa como Sistema</a:t>
            </a:r>
            <a:endParaRPr b="1" sz="6000">
              <a:solidFill>
                <a:srgbClr val="4249B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Google Shape;307;p21"/>
          <p:cNvPicPr preferRelativeResize="0"/>
          <p:nvPr/>
        </p:nvPicPr>
        <p:blipFill rotWithShape="1">
          <a:blip r:embed="rId3">
            <a:alphaModFix/>
          </a:blip>
          <a:srcRect b="0" l="0" r="0" t="1775"/>
          <a:stretch/>
        </p:blipFill>
        <p:spPr>
          <a:xfrm>
            <a:off x="-212619" y="-27384"/>
            <a:ext cx="9360067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21"/>
          <p:cNvSpPr/>
          <p:nvPr/>
        </p:nvSpPr>
        <p:spPr>
          <a:xfrm>
            <a:off x="179512" y="260648"/>
            <a:ext cx="8856984" cy="1440160"/>
          </a:xfrm>
          <a:prstGeom prst="rect">
            <a:avLst/>
          </a:prstGeom>
          <a:solidFill>
            <a:srgbClr val="EDEDE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9" name="Google Shape;309;p21"/>
          <p:cNvSpPr txBox="1"/>
          <p:nvPr/>
        </p:nvSpPr>
        <p:spPr>
          <a:xfrm>
            <a:off x="467544" y="297172"/>
            <a:ext cx="7483405" cy="1446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4400">
                <a:solidFill>
                  <a:srgbClr val="4249B3"/>
                </a:solidFill>
                <a:latin typeface="Calibri"/>
                <a:ea typeface="Calibri"/>
                <a:cs typeface="Calibri"/>
                <a:sym typeface="Calibri"/>
              </a:rPr>
              <a:t>Conceptos y Propiedades de los Sistemas</a:t>
            </a:r>
            <a:endParaRPr b="1" sz="4400">
              <a:solidFill>
                <a:srgbClr val="4249B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" name="Google Shape;314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1"/>
            <a:ext cx="931707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22"/>
          <p:cNvSpPr/>
          <p:nvPr/>
        </p:nvSpPr>
        <p:spPr>
          <a:xfrm>
            <a:off x="179512" y="260648"/>
            <a:ext cx="8856984" cy="1440160"/>
          </a:xfrm>
          <a:prstGeom prst="rect">
            <a:avLst/>
          </a:prstGeom>
          <a:solidFill>
            <a:srgbClr val="EDEDE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6" name="Google Shape;316;p22"/>
          <p:cNvSpPr txBox="1"/>
          <p:nvPr/>
        </p:nvSpPr>
        <p:spPr>
          <a:xfrm>
            <a:off x="467544" y="297172"/>
            <a:ext cx="7483405" cy="1446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4400">
                <a:solidFill>
                  <a:srgbClr val="4249B3"/>
                </a:solidFill>
                <a:latin typeface="Calibri"/>
                <a:ea typeface="Calibri"/>
                <a:cs typeface="Calibri"/>
                <a:sym typeface="Calibri"/>
              </a:rPr>
              <a:t>Conceptos y Propiedades de los Sistemas</a:t>
            </a:r>
            <a:endParaRPr b="1" sz="4400">
              <a:solidFill>
                <a:srgbClr val="4249B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321328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6" name="Google Shape;326;p24"/>
          <p:cNvPicPr preferRelativeResize="0"/>
          <p:nvPr/>
        </p:nvPicPr>
        <p:blipFill rotWithShape="1">
          <a:blip r:embed="rId3">
            <a:alphaModFix/>
          </a:blip>
          <a:srcRect b="8675" l="1919" r="0" t="0"/>
          <a:stretch/>
        </p:blipFill>
        <p:spPr>
          <a:xfrm>
            <a:off x="0" y="1"/>
            <a:ext cx="9278773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1" name="Google Shape;331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63776" y="1"/>
            <a:ext cx="930256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25"/>
          <p:cNvSpPr/>
          <p:nvPr/>
        </p:nvSpPr>
        <p:spPr>
          <a:xfrm>
            <a:off x="179512" y="260648"/>
            <a:ext cx="8856984" cy="1440160"/>
          </a:xfrm>
          <a:prstGeom prst="rect">
            <a:avLst/>
          </a:prstGeom>
          <a:solidFill>
            <a:srgbClr val="EDEDE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3" name="Google Shape;333;p25"/>
          <p:cNvSpPr txBox="1"/>
          <p:nvPr/>
        </p:nvSpPr>
        <p:spPr>
          <a:xfrm>
            <a:off x="467544" y="297172"/>
            <a:ext cx="7483405" cy="132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4400">
                <a:solidFill>
                  <a:srgbClr val="4249B3"/>
                </a:solidFill>
                <a:latin typeface="Calibri"/>
                <a:ea typeface="Calibri"/>
                <a:cs typeface="Calibri"/>
                <a:sym typeface="Calibri"/>
              </a:rPr>
              <a:t>Tipología de los Sistemas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3600">
                <a:solidFill>
                  <a:srgbClr val="7B83EB"/>
                </a:solidFill>
                <a:latin typeface="Calibri"/>
                <a:ea typeface="Calibri"/>
                <a:cs typeface="Calibri"/>
                <a:sym typeface="Calibri"/>
              </a:rPr>
              <a:t>(Según el entorno)</a:t>
            </a:r>
            <a:endParaRPr b="1" sz="3600">
              <a:solidFill>
                <a:srgbClr val="7B83E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" name="Google Shape;338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572"/>
            <a:ext cx="9144000" cy="6857427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26"/>
          <p:cNvSpPr/>
          <p:nvPr/>
        </p:nvSpPr>
        <p:spPr>
          <a:xfrm>
            <a:off x="179512" y="260648"/>
            <a:ext cx="8856984" cy="1440160"/>
          </a:xfrm>
          <a:prstGeom prst="rect">
            <a:avLst/>
          </a:prstGeom>
          <a:solidFill>
            <a:srgbClr val="EDEDE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0" name="Google Shape;340;p26"/>
          <p:cNvSpPr txBox="1"/>
          <p:nvPr/>
        </p:nvSpPr>
        <p:spPr>
          <a:xfrm>
            <a:off x="467544" y="297172"/>
            <a:ext cx="7483405" cy="12618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4400">
                <a:solidFill>
                  <a:srgbClr val="4249B3"/>
                </a:solidFill>
                <a:latin typeface="Calibri"/>
                <a:ea typeface="Calibri"/>
                <a:cs typeface="Calibri"/>
                <a:sym typeface="Calibri"/>
              </a:rPr>
              <a:t>La Empresa como Sistema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3200">
                <a:solidFill>
                  <a:srgbClr val="7B83EB"/>
                </a:solidFill>
                <a:latin typeface="Calibri"/>
                <a:ea typeface="Calibri"/>
                <a:cs typeface="Calibri"/>
                <a:sym typeface="Calibri"/>
              </a:rPr>
              <a:t>Características:</a:t>
            </a:r>
            <a:endParaRPr b="1" sz="3200">
              <a:solidFill>
                <a:srgbClr val="7B83E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5" name="Google Shape;345;p27"/>
          <p:cNvPicPr preferRelativeResize="0"/>
          <p:nvPr/>
        </p:nvPicPr>
        <p:blipFill rotWithShape="1">
          <a:blip r:embed="rId3">
            <a:alphaModFix/>
          </a:blip>
          <a:srcRect b="0" l="0" r="0" t="11025"/>
          <a:stretch/>
        </p:blipFill>
        <p:spPr>
          <a:xfrm>
            <a:off x="-108520" y="1124744"/>
            <a:ext cx="9354472" cy="5733256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27"/>
          <p:cNvSpPr/>
          <p:nvPr/>
        </p:nvSpPr>
        <p:spPr>
          <a:xfrm>
            <a:off x="-108520" y="-18248"/>
            <a:ext cx="9252520" cy="1142992"/>
          </a:xfrm>
          <a:prstGeom prst="rect">
            <a:avLst/>
          </a:prstGeom>
          <a:solidFill>
            <a:srgbClr val="EDEDE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7" name="Google Shape;347;p27"/>
          <p:cNvSpPr txBox="1"/>
          <p:nvPr/>
        </p:nvSpPr>
        <p:spPr>
          <a:xfrm>
            <a:off x="179512" y="-66224"/>
            <a:ext cx="7483405" cy="12618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4400">
                <a:solidFill>
                  <a:srgbClr val="4249B3"/>
                </a:solidFill>
                <a:latin typeface="Calibri"/>
                <a:ea typeface="Calibri"/>
                <a:cs typeface="Calibri"/>
                <a:sym typeface="Calibri"/>
              </a:rPr>
              <a:t>La Empresa como Sistema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3200">
                <a:solidFill>
                  <a:srgbClr val="7B83EB"/>
                </a:solidFill>
                <a:latin typeface="Calibri"/>
                <a:ea typeface="Calibri"/>
                <a:cs typeface="Calibri"/>
                <a:sym typeface="Calibri"/>
              </a:rPr>
              <a:t>Características:</a:t>
            </a:r>
            <a:endParaRPr b="1" sz="3200">
              <a:solidFill>
                <a:srgbClr val="7B83E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2" name="Google Shape;352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-163773"/>
            <a:ext cx="9289231" cy="7021773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28"/>
          <p:cNvSpPr/>
          <p:nvPr/>
        </p:nvSpPr>
        <p:spPr>
          <a:xfrm>
            <a:off x="179512" y="260648"/>
            <a:ext cx="8856984" cy="1440160"/>
          </a:xfrm>
          <a:prstGeom prst="rect">
            <a:avLst/>
          </a:prstGeom>
          <a:solidFill>
            <a:srgbClr val="EDEDE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4" name="Google Shape;354;p28"/>
          <p:cNvSpPr txBox="1"/>
          <p:nvPr/>
        </p:nvSpPr>
        <p:spPr>
          <a:xfrm>
            <a:off x="467544" y="297172"/>
            <a:ext cx="7483405" cy="12618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4400">
                <a:solidFill>
                  <a:srgbClr val="4249B3"/>
                </a:solidFill>
                <a:latin typeface="Calibri"/>
                <a:ea typeface="Calibri"/>
                <a:cs typeface="Calibri"/>
                <a:sym typeface="Calibri"/>
              </a:rPr>
              <a:t>La Empresa como Sistema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3200">
                <a:solidFill>
                  <a:srgbClr val="7B83EB"/>
                </a:solidFill>
                <a:latin typeface="Calibri"/>
                <a:ea typeface="Calibri"/>
                <a:cs typeface="Calibri"/>
                <a:sym typeface="Calibri"/>
              </a:rPr>
              <a:t>Características:</a:t>
            </a:r>
            <a:endParaRPr b="1" sz="3200">
              <a:solidFill>
                <a:srgbClr val="7B83E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Google Shape;359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5586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29"/>
          <p:cNvSpPr/>
          <p:nvPr/>
        </p:nvSpPr>
        <p:spPr>
          <a:xfrm>
            <a:off x="179512" y="260648"/>
            <a:ext cx="8856984" cy="1440160"/>
          </a:xfrm>
          <a:prstGeom prst="rect">
            <a:avLst/>
          </a:prstGeom>
          <a:solidFill>
            <a:srgbClr val="EDEDE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1" name="Google Shape;361;p29"/>
          <p:cNvSpPr txBox="1"/>
          <p:nvPr/>
        </p:nvSpPr>
        <p:spPr>
          <a:xfrm>
            <a:off x="467544" y="297172"/>
            <a:ext cx="7483405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4400">
                <a:solidFill>
                  <a:srgbClr val="4249B3"/>
                </a:solidFill>
                <a:latin typeface="Calibri"/>
                <a:ea typeface="Calibri"/>
                <a:cs typeface="Calibri"/>
                <a:sym typeface="Calibri"/>
              </a:rPr>
              <a:t>Subsistemas de la Empresa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1188640" y="0"/>
            <a:ext cx="11087098" cy="66693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6" name="Google Shape;366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1"/>
            <a:ext cx="9320027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30"/>
          <p:cNvSpPr/>
          <p:nvPr/>
        </p:nvSpPr>
        <p:spPr>
          <a:xfrm>
            <a:off x="179512" y="260648"/>
            <a:ext cx="8856984" cy="1440160"/>
          </a:xfrm>
          <a:prstGeom prst="rect">
            <a:avLst/>
          </a:prstGeom>
          <a:solidFill>
            <a:srgbClr val="EDEDE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8" name="Google Shape;368;p30"/>
          <p:cNvSpPr txBox="1"/>
          <p:nvPr/>
        </p:nvSpPr>
        <p:spPr>
          <a:xfrm>
            <a:off x="467544" y="297172"/>
            <a:ext cx="7483405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4400">
                <a:solidFill>
                  <a:srgbClr val="4249B3"/>
                </a:solidFill>
                <a:latin typeface="Calibri"/>
                <a:ea typeface="Calibri"/>
                <a:cs typeface="Calibri"/>
                <a:sym typeface="Calibri"/>
              </a:rPr>
              <a:t>Subsistemas de la Empresa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3" name="Google Shape;373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1"/>
            <a:ext cx="928418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p31"/>
          <p:cNvSpPr/>
          <p:nvPr/>
        </p:nvSpPr>
        <p:spPr>
          <a:xfrm>
            <a:off x="179512" y="260648"/>
            <a:ext cx="8856984" cy="1440160"/>
          </a:xfrm>
          <a:prstGeom prst="rect">
            <a:avLst/>
          </a:prstGeom>
          <a:solidFill>
            <a:srgbClr val="EDEDE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5" name="Google Shape;375;p31"/>
          <p:cNvSpPr txBox="1"/>
          <p:nvPr/>
        </p:nvSpPr>
        <p:spPr>
          <a:xfrm>
            <a:off x="467544" y="297172"/>
            <a:ext cx="7483405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4400">
                <a:solidFill>
                  <a:srgbClr val="4249B3"/>
                </a:solidFill>
                <a:latin typeface="Calibri"/>
                <a:ea typeface="Calibri"/>
                <a:cs typeface="Calibri"/>
                <a:sym typeface="Calibri"/>
              </a:rPr>
              <a:t>Entorno Empresarial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0" name="Google Shape;380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p32"/>
          <p:cNvSpPr txBox="1"/>
          <p:nvPr/>
        </p:nvSpPr>
        <p:spPr>
          <a:xfrm>
            <a:off x="1430421" y="2954421"/>
            <a:ext cx="5708316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4400">
                <a:solidFill>
                  <a:srgbClr val="4249B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Muchas Gracias!!</a:t>
            </a:r>
            <a:endParaRPr b="1" sz="4400">
              <a:solidFill>
                <a:srgbClr val="4249B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4"/>
          <p:cNvSpPr/>
          <p:nvPr/>
        </p:nvSpPr>
        <p:spPr>
          <a:xfrm>
            <a:off x="467544" y="2996952"/>
            <a:ext cx="8412068" cy="206210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Identificar la función de los sistemas de información organizacional y </a:t>
            </a:r>
            <a:r>
              <a:rPr b="1" i="0" lang="es-ES" sz="3200" u="none" cap="none" strike="noStrike">
                <a:solidFill>
                  <a:srgbClr val="FFB019"/>
                </a:solidFill>
                <a:latin typeface="Calibri"/>
                <a:ea typeface="Calibri"/>
                <a:cs typeface="Calibri"/>
                <a:sym typeface="Calibri"/>
              </a:rPr>
              <a:t>sus aportes a la estrategia gerencial </a:t>
            </a:r>
            <a:r>
              <a:rPr b="0" i="0" lang="es-E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través de las diferentes áreas organizacionales.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4"/>
          <p:cNvSpPr txBox="1"/>
          <p:nvPr/>
        </p:nvSpPr>
        <p:spPr>
          <a:xfrm>
            <a:off x="611560" y="1412776"/>
            <a:ext cx="7556313" cy="11161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249B3"/>
              </a:buClr>
              <a:buSzPts val="4000"/>
              <a:buFont typeface="Calibri"/>
              <a:buNone/>
            </a:pPr>
            <a:r>
              <a:rPr b="1" i="0" lang="es-ES" sz="4000" u="none" cap="none" strike="noStrike">
                <a:solidFill>
                  <a:srgbClr val="4249B3"/>
                </a:solidFill>
                <a:latin typeface="Calibri"/>
                <a:ea typeface="Calibri"/>
                <a:cs typeface="Calibri"/>
                <a:sym typeface="Calibri"/>
              </a:rPr>
              <a:t>Objetivo General</a:t>
            </a:r>
            <a:endParaRPr b="1" i="0" sz="4000" u="none" cap="none" strike="noStrike">
              <a:solidFill>
                <a:srgbClr val="4249B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4"/>
          <p:cNvSpPr txBox="1"/>
          <p:nvPr/>
        </p:nvSpPr>
        <p:spPr>
          <a:xfrm>
            <a:off x="2987825" y="-50187"/>
            <a:ext cx="5790210" cy="6521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4400"/>
              <a:buFont typeface="Calibri"/>
              <a:buNone/>
            </a:pPr>
            <a:r>
              <a:rPr b="1" i="0" lang="es-ES" sz="4400" u="none" cap="none" strike="noStrike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Presentación del Curso</a:t>
            </a:r>
            <a:endParaRPr b="1" i="0" sz="4400" u="none" cap="none" strike="noStrike">
              <a:solidFill>
                <a:srgbClr val="FFC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5"/>
          <p:cNvSpPr/>
          <p:nvPr/>
        </p:nvSpPr>
        <p:spPr>
          <a:xfrm>
            <a:off x="287740" y="2132856"/>
            <a:ext cx="8410223" cy="39703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es-E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Comprender qué es un sistema de información gerencial y su relación con la modernización de la organización</a:t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es-E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Entender los sistemas de información en las diferentes áreas de la organización.</a:t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es-E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Concebir la información como recurso sistematizable para la toma de decisiones a todo nivel empresarial. 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es-E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Comprender la importancia de los datos como insumo para generar conocimiento en la organización.</a:t>
            </a:r>
            <a:endParaRPr/>
          </a:p>
        </p:txBody>
      </p:sp>
      <p:sp>
        <p:nvSpPr>
          <p:cNvPr id="119" name="Google Shape;119;p5"/>
          <p:cNvSpPr txBox="1"/>
          <p:nvPr/>
        </p:nvSpPr>
        <p:spPr>
          <a:xfrm>
            <a:off x="287740" y="1239457"/>
            <a:ext cx="7556313" cy="674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249B3"/>
              </a:buClr>
              <a:buSzPts val="4000"/>
              <a:buFont typeface="Calibri"/>
              <a:buNone/>
            </a:pPr>
            <a:r>
              <a:rPr b="1" i="0" lang="es-ES" sz="4000" u="none" cap="none" strike="noStrike">
                <a:solidFill>
                  <a:srgbClr val="4249B3"/>
                </a:solidFill>
                <a:latin typeface="Calibri"/>
                <a:ea typeface="Calibri"/>
                <a:cs typeface="Calibri"/>
                <a:sym typeface="Calibri"/>
              </a:rPr>
              <a:t>Objetivos Específicos</a:t>
            </a:r>
            <a:endParaRPr b="1" i="0" sz="4000" u="none" cap="none" strike="noStrike">
              <a:solidFill>
                <a:srgbClr val="4249B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5"/>
          <p:cNvSpPr txBox="1"/>
          <p:nvPr/>
        </p:nvSpPr>
        <p:spPr>
          <a:xfrm>
            <a:off x="2987825" y="-50187"/>
            <a:ext cx="5790210" cy="6521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4400"/>
              <a:buFont typeface="Calibri"/>
              <a:buNone/>
            </a:pPr>
            <a:r>
              <a:rPr b="1" i="0" lang="es-ES" sz="4400" u="none" cap="none" strike="noStrike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Presentación del Curso</a:t>
            </a:r>
            <a:endParaRPr b="1" i="0" sz="4400" u="none" cap="none" strike="noStrike">
              <a:solidFill>
                <a:srgbClr val="FFC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6" name="Google Shape;126;p6"/>
          <p:cNvGrpSpPr/>
          <p:nvPr/>
        </p:nvGrpSpPr>
        <p:grpSpPr>
          <a:xfrm>
            <a:off x="261865" y="2053164"/>
            <a:ext cx="8654639" cy="3515947"/>
            <a:chOff x="0" y="274026"/>
            <a:chExt cx="8654639" cy="3515947"/>
          </a:xfrm>
        </p:grpSpPr>
        <p:sp>
          <p:nvSpPr>
            <p:cNvPr id="127" name="Google Shape;127;p6"/>
            <p:cNvSpPr/>
            <p:nvPr/>
          </p:nvSpPr>
          <p:spPr>
            <a:xfrm>
              <a:off x="0" y="274026"/>
              <a:ext cx="2704574" cy="1622745"/>
            </a:xfrm>
            <a:prstGeom prst="rect">
              <a:avLst/>
            </a:prstGeom>
            <a:solidFill>
              <a:srgbClr val="7B83EB"/>
            </a:solidFill>
            <a:ln>
              <a:noFill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6"/>
            <p:cNvSpPr txBox="1"/>
            <p:nvPr/>
          </p:nvSpPr>
          <p:spPr>
            <a:xfrm>
              <a:off x="0" y="274026"/>
              <a:ext cx="2704574" cy="162274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5250" lIns="95250" spcFirstLastPara="1" rIns="95250" wrap="square" tIns="952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s-ES" sz="2500" u="none" cap="none" strike="noStrike">
                  <a:solidFill>
                    <a:schemeClr val="lt1"/>
                  </a:solidFill>
                  <a:latin typeface="Short Stack"/>
                  <a:ea typeface="Short Stack"/>
                  <a:cs typeface="Short Stack"/>
                  <a:sym typeface="Short Stack"/>
                </a:rPr>
                <a:t>Teoría General de Sistemas</a:t>
              </a:r>
              <a:endParaRPr b="0" i="0" sz="2500" u="none" cap="none" strike="noStrike">
                <a:solidFill>
                  <a:schemeClr val="lt1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29" name="Google Shape;129;p6"/>
            <p:cNvSpPr/>
            <p:nvPr/>
          </p:nvSpPr>
          <p:spPr>
            <a:xfrm>
              <a:off x="2975032" y="274026"/>
              <a:ext cx="2704574" cy="1622745"/>
            </a:xfrm>
            <a:prstGeom prst="rect">
              <a:avLst/>
            </a:prstGeom>
            <a:solidFill>
              <a:srgbClr val="7B83EB"/>
            </a:solidFill>
            <a:ln>
              <a:noFill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6"/>
            <p:cNvSpPr txBox="1"/>
            <p:nvPr/>
          </p:nvSpPr>
          <p:spPr>
            <a:xfrm>
              <a:off x="2975032" y="274026"/>
              <a:ext cx="2704574" cy="162274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5250" lIns="95250" spcFirstLastPara="1" rIns="95250" wrap="square" tIns="952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s-ES" sz="2500" u="none" cap="none" strike="noStrike">
                  <a:solidFill>
                    <a:schemeClr val="lt1"/>
                  </a:solidFill>
                  <a:latin typeface="Short Stack"/>
                  <a:ea typeface="Short Stack"/>
                  <a:cs typeface="Short Stack"/>
                  <a:sym typeface="Short Stack"/>
                </a:rPr>
                <a:t>Sistemas de Información Organizacionales</a:t>
              </a:r>
              <a:endParaRPr b="0" i="0" sz="2500" u="none" cap="none" strike="noStrike">
                <a:solidFill>
                  <a:schemeClr val="lt1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31" name="Google Shape;131;p6"/>
            <p:cNvSpPr/>
            <p:nvPr/>
          </p:nvSpPr>
          <p:spPr>
            <a:xfrm>
              <a:off x="5950065" y="274026"/>
              <a:ext cx="2704574" cy="1622745"/>
            </a:xfrm>
            <a:prstGeom prst="rect">
              <a:avLst/>
            </a:prstGeom>
            <a:solidFill>
              <a:srgbClr val="7B83EB"/>
            </a:solidFill>
            <a:ln>
              <a:noFill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6"/>
            <p:cNvSpPr txBox="1"/>
            <p:nvPr/>
          </p:nvSpPr>
          <p:spPr>
            <a:xfrm>
              <a:off x="5950065" y="274026"/>
              <a:ext cx="2704574" cy="162274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5250" lIns="95250" spcFirstLastPara="1" rIns="95250" wrap="square" tIns="952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s-ES" sz="2500" u="none" cap="none" strike="noStrike">
                  <a:solidFill>
                    <a:schemeClr val="lt1"/>
                  </a:solidFill>
                  <a:latin typeface="Short Stack"/>
                  <a:ea typeface="Short Stack"/>
                  <a:cs typeface="Short Stack"/>
                  <a:sym typeface="Short Stack"/>
                </a:rPr>
                <a:t>TICs en la Empresa</a:t>
              </a:r>
              <a:endParaRPr b="0" i="0" sz="2500" u="none" cap="none" strike="noStrike">
                <a:solidFill>
                  <a:schemeClr val="lt1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33" name="Google Shape;133;p6"/>
            <p:cNvSpPr/>
            <p:nvPr/>
          </p:nvSpPr>
          <p:spPr>
            <a:xfrm>
              <a:off x="0" y="2167228"/>
              <a:ext cx="2704574" cy="1622745"/>
            </a:xfrm>
            <a:prstGeom prst="rect">
              <a:avLst/>
            </a:prstGeom>
            <a:solidFill>
              <a:srgbClr val="7B83EB"/>
            </a:solidFill>
            <a:ln>
              <a:noFill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6"/>
            <p:cNvSpPr txBox="1"/>
            <p:nvPr/>
          </p:nvSpPr>
          <p:spPr>
            <a:xfrm>
              <a:off x="0" y="2167228"/>
              <a:ext cx="2704574" cy="162274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5250" lIns="95250" spcFirstLastPara="1" rIns="95250" wrap="square" tIns="952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s-ES" sz="2500" u="none" cap="none" strike="noStrike">
                  <a:solidFill>
                    <a:schemeClr val="lt1"/>
                  </a:solidFill>
                  <a:latin typeface="Short Stack"/>
                  <a:ea typeface="Short Stack"/>
                  <a:cs typeface="Short Stack"/>
                  <a:sym typeface="Short Stack"/>
                </a:rPr>
                <a:t>Inteligencia de Negocios</a:t>
              </a:r>
              <a:endParaRPr b="0" i="0" sz="2500" u="none" cap="none" strike="noStrike">
                <a:solidFill>
                  <a:schemeClr val="lt1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35" name="Google Shape;135;p6"/>
            <p:cNvSpPr/>
            <p:nvPr/>
          </p:nvSpPr>
          <p:spPr>
            <a:xfrm>
              <a:off x="2975032" y="2167228"/>
              <a:ext cx="2704574" cy="1622745"/>
            </a:xfrm>
            <a:prstGeom prst="rect">
              <a:avLst/>
            </a:prstGeom>
            <a:solidFill>
              <a:srgbClr val="7B83EB"/>
            </a:solidFill>
            <a:ln>
              <a:noFill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6"/>
            <p:cNvSpPr txBox="1"/>
            <p:nvPr/>
          </p:nvSpPr>
          <p:spPr>
            <a:xfrm>
              <a:off x="2975032" y="2167228"/>
              <a:ext cx="2704574" cy="162274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5250" lIns="95250" spcFirstLastPara="1" rIns="95250" wrap="square" tIns="952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s-ES" sz="2500" u="none" cap="none" strike="noStrike">
                  <a:solidFill>
                    <a:schemeClr val="lt1"/>
                  </a:solidFill>
                  <a:latin typeface="Short Stack"/>
                  <a:ea typeface="Short Stack"/>
                  <a:cs typeface="Short Stack"/>
                  <a:sym typeface="Short Stack"/>
                </a:rPr>
                <a:t>Tendencias Tecnológicas</a:t>
              </a:r>
              <a:endParaRPr b="0" i="0" sz="2500" u="none" cap="none" strike="noStrike">
                <a:solidFill>
                  <a:schemeClr val="lt1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37" name="Google Shape;137;p6"/>
            <p:cNvSpPr/>
            <p:nvPr/>
          </p:nvSpPr>
          <p:spPr>
            <a:xfrm>
              <a:off x="5950065" y="2167228"/>
              <a:ext cx="2704574" cy="1622745"/>
            </a:xfrm>
            <a:prstGeom prst="rect">
              <a:avLst/>
            </a:prstGeom>
            <a:solidFill>
              <a:srgbClr val="7B83EB"/>
            </a:solidFill>
            <a:ln>
              <a:noFill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6"/>
            <p:cNvSpPr txBox="1"/>
            <p:nvPr/>
          </p:nvSpPr>
          <p:spPr>
            <a:xfrm>
              <a:off x="5950065" y="2167228"/>
              <a:ext cx="2704574" cy="162274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0950" lIns="60950" spcFirstLastPara="1" rIns="60950" wrap="square" tIns="609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s-ES" sz="1600" u="none" cap="none" strike="noStrike">
                  <a:solidFill>
                    <a:schemeClr val="lt1"/>
                  </a:solidFill>
                  <a:latin typeface="Short Stack"/>
                  <a:ea typeface="Short Stack"/>
                  <a:cs typeface="Short Stack"/>
                  <a:sym typeface="Short Stack"/>
                </a:rPr>
                <a:t>Otros conceptos como: </a:t>
              </a:r>
              <a:endParaRPr/>
            </a:p>
            <a:p>
              <a:pPr indent="0" lvl="0" marL="0" marR="0" rtl="0" algn="ctr">
                <a:lnSpc>
                  <a:spcPct val="90000"/>
                </a:lnSpc>
                <a:spcBef>
                  <a:spcPts val="560"/>
                </a:spcBef>
                <a:spcAft>
                  <a:spcPts val="0"/>
                </a:spcAft>
                <a:buNone/>
              </a:pPr>
              <a:r>
                <a:rPr b="0" i="0" lang="es-ES" sz="1600" u="none" cap="none" strike="noStrike">
                  <a:solidFill>
                    <a:schemeClr val="lt1"/>
                  </a:solidFill>
                  <a:latin typeface="Short Stack"/>
                  <a:ea typeface="Short Stack"/>
                  <a:cs typeface="Short Stack"/>
                  <a:sym typeface="Short Stack"/>
                </a:rPr>
                <a:t>E-comerce, Seguridad Informática, la Nube, Infográficos y la WEB PAGE</a:t>
              </a:r>
              <a:endParaRPr b="0" i="0" sz="1600" u="none" cap="none" strike="noStrike">
                <a:solidFill>
                  <a:schemeClr val="lt1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</p:grpSp>
      <p:sp>
        <p:nvSpPr>
          <p:cNvPr id="139" name="Google Shape;139;p6"/>
          <p:cNvSpPr txBox="1"/>
          <p:nvPr/>
        </p:nvSpPr>
        <p:spPr>
          <a:xfrm>
            <a:off x="538675" y="1132807"/>
            <a:ext cx="244915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ES" sz="3600" u="none" cap="none" strike="noStrike">
                <a:solidFill>
                  <a:srgbClr val="4249B3"/>
                </a:solidFill>
                <a:latin typeface="Calibri"/>
                <a:ea typeface="Calibri"/>
                <a:cs typeface="Calibri"/>
                <a:sym typeface="Calibri"/>
              </a:rPr>
              <a:t>Contenido</a:t>
            </a:r>
            <a:endParaRPr b="1" sz="3600">
              <a:solidFill>
                <a:srgbClr val="4249B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6"/>
          <p:cNvSpPr txBox="1"/>
          <p:nvPr/>
        </p:nvSpPr>
        <p:spPr>
          <a:xfrm>
            <a:off x="2987825" y="-50187"/>
            <a:ext cx="5790210" cy="6521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4400"/>
              <a:buFont typeface="Calibri"/>
              <a:buNone/>
            </a:pPr>
            <a:r>
              <a:rPr b="1" lang="es-ES" sz="4400" u="none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Presentación del Curso</a:t>
            </a:r>
            <a:endParaRPr b="1" sz="4400" u="none">
              <a:solidFill>
                <a:srgbClr val="FFC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7"/>
          <p:cNvSpPr txBox="1"/>
          <p:nvPr/>
        </p:nvSpPr>
        <p:spPr>
          <a:xfrm>
            <a:off x="177245" y="1300455"/>
            <a:ext cx="8782251" cy="6884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249B3"/>
              </a:buClr>
              <a:buSzPts val="4000"/>
              <a:buFont typeface="Calibri"/>
              <a:buNone/>
            </a:pPr>
            <a:r>
              <a:rPr b="1" lang="es-ES" sz="4000">
                <a:solidFill>
                  <a:srgbClr val="4249B3"/>
                </a:solidFill>
                <a:latin typeface="Calibri"/>
                <a:ea typeface="Calibri"/>
                <a:cs typeface="Calibri"/>
                <a:sym typeface="Calibri"/>
              </a:rPr>
              <a:t>Metodología</a:t>
            </a:r>
            <a:endParaRPr b="1" sz="4000">
              <a:solidFill>
                <a:srgbClr val="4249B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7"/>
          <p:cNvSpPr txBox="1"/>
          <p:nvPr/>
        </p:nvSpPr>
        <p:spPr>
          <a:xfrm>
            <a:off x="240872" y="2362573"/>
            <a:ext cx="4969888" cy="32932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Noto Sans Symbols"/>
              <a:buChar char="▪"/>
            </a:pPr>
            <a:r>
              <a:rPr lang="es-ES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Aprender Haciendo</a:t>
            </a:r>
            <a:endParaRPr/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Noto Sans Symbols"/>
              <a:buChar char="▪"/>
            </a:pPr>
            <a:r>
              <a:rPr lang="es-ES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Actividades que incentiven el desarrollo de la creatividad</a:t>
            </a:r>
            <a:endParaRPr/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Noto Sans Symbols"/>
              <a:buChar char="▪"/>
            </a:pPr>
            <a:r>
              <a:rPr lang="es-ES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Análisis de casos</a:t>
            </a:r>
            <a:endParaRPr/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Noto Sans Symbols"/>
              <a:buChar char="▪"/>
            </a:pPr>
            <a:r>
              <a:rPr lang="es-ES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Trabajos y ejercicios grupales</a:t>
            </a:r>
            <a:endParaRPr/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Noto Sans Symbols"/>
              <a:buChar char="▪"/>
            </a:pPr>
            <a:r>
              <a:rPr lang="es-ES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Evaluación individual de lo aprendido </a:t>
            </a:r>
            <a:endParaRPr/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Noto Sans Symbols"/>
              <a:buChar char="▪"/>
            </a:pPr>
            <a:r>
              <a:rPr lang="es-ES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Lecturas de texto</a:t>
            </a:r>
            <a:endParaRPr sz="2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7"/>
          <p:cNvSpPr/>
          <p:nvPr/>
        </p:nvSpPr>
        <p:spPr>
          <a:xfrm>
            <a:off x="160581" y="5494220"/>
            <a:ext cx="8539996" cy="1103132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4249B3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Proyecto Integrador</a:t>
            </a:r>
            <a:endParaRPr b="1"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7"/>
          <p:cNvSpPr txBox="1"/>
          <p:nvPr/>
        </p:nvSpPr>
        <p:spPr>
          <a:xfrm>
            <a:off x="2987825" y="-50187"/>
            <a:ext cx="5790210" cy="6521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4400"/>
              <a:buFont typeface="Calibri"/>
              <a:buNone/>
            </a:pPr>
            <a:r>
              <a:rPr b="1" lang="es-ES" sz="440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Presentación del Curso</a:t>
            </a:r>
            <a:endParaRPr b="1" sz="4400">
              <a:solidFill>
                <a:srgbClr val="FFC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Microsoft Teams en App Store" id="150" name="Google Shape;150;p7"/>
          <p:cNvPicPr preferRelativeResize="0"/>
          <p:nvPr/>
        </p:nvPicPr>
        <p:blipFill rotWithShape="1">
          <a:blip r:embed="rId4">
            <a:alphaModFix/>
          </a:blip>
          <a:srcRect b="16325" l="0" r="0" t="16326"/>
          <a:stretch/>
        </p:blipFill>
        <p:spPr>
          <a:xfrm>
            <a:off x="5894328" y="3501008"/>
            <a:ext cx="2566103" cy="172819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1" name="Google Shape;151;p7"/>
          <p:cNvCxnSpPr/>
          <p:nvPr/>
        </p:nvCxnSpPr>
        <p:spPr>
          <a:xfrm>
            <a:off x="5004048" y="2193406"/>
            <a:ext cx="0" cy="3251818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8"/>
          <p:cNvSpPr/>
          <p:nvPr/>
        </p:nvSpPr>
        <p:spPr>
          <a:xfrm>
            <a:off x="260108" y="2811647"/>
            <a:ext cx="7840283" cy="25545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571500" lvl="0" marL="5715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Noto Sans Symbols"/>
              <a:buChar char="▪"/>
            </a:pPr>
            <a:r>
              <a:rPr lang="es-E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¿Quien es?</a:t>
            </a:r>
            <a:endParaRPr/>
          </a:p>
          <a:p>
            <a:pPr indent="-571500" lvl="0" marL="5715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Noto Sans Symbols"/>
              <a:buChar char="▪"/>
            </a:pPr>
            <a:r>
              <a:rPr lang="es-E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¿Porqué estudia Administración de Empresas?</a:t>
            </a:r>
            <a:endParaRPr/>
          </a:p>
          <a:p>
            <a:pPr indent="-571500" lvl="0" marL="5715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Noto Sans Symbols"/>
              <a:buChar char="▪"/>
            </a:pPr>
            <a:r>
              <a:rPr lang="es-E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¿De donde es?</a:t>
            </a:r>
            <a:endParaRPr/>
          </a:p>
          <a:p>
            <a:pPr indent="-571500" lvl="0" marL="5715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Noto Sans Symbols"/>
              <a:buChar char="▪"/>
            </a:pPr>
            <a:r>
              <a:rPr lang="es-E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¿Que más hace a parte de estudiar? 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8"/>
          <p:cNvSpPr txBox="1"/>
          <p:nvPr/>
        </p:nvSpPr>
        <p:spPr>
          <a:xfrm>
            <a:off x="177245" y="1300455"/>
            <a:ext cx="8782251" cy="6884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249B3"/>
              </a:buClr>
              <a:buSzPts val="4000"/>
              <a:buFont typeface="Calibri"/>
              <a:buNone/>
            </a:pPr>
            <a:r>
              <a:rPr b="1" lang="es-ES" sz="4000">
                <a:solidFill>
                  <a:srgbClr val="4249B3"/>
                </a:solidFill>
                <a:latin typeface="Calibri"/>
                <a:ea typeface="Calibri"/>
                <a:cs typeface="Calibri"/>
                <a:sym typeface="Calibri"/>
              </a:rPr>
              <a:t>Conozcamonos… </a:t>
            </a:r>
            <a:endParaRPr b="1" sz="4000">
              <a:solidFill>
                <a:srgbClr val="4249B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8"/>
          <p:cNvSpPr txBox="1"/>
          <p:nvPr/>
        </p:nvSpPr>
        <p:spPr>
          <a:xfrm>
            <a:off x="2987825" y="-50187"/>
            <a:ext cx="5790210" cy="6521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4400"/>
              <a:buFont typeface="Calibri"/>
              <a:buNone/>
            </a:pPr>
            <a:r>
              <a:rPr b="1" lang="es-ES" sz="440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Presentación del Curso</a:t>
            </a:r>
            <a:endParaRPr b="1" sz="4400">
              <a:solidFill>
                <a:srgbClr val="FFC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9"/>
          <p:cNvSpPr txBox="1"/>
          <p:nvPr>
            <p:ph type="title"/>
          </p:nvPr>
        </p:nvSpPr>
        <p:spPr>
          <a:xfrm>
            <a:off x="402657" y="768185"/>
            <a:ext cx="7556313" cy="111610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4249B3"/>
              </a:buClr>
              <a:buSzPts val="4400"/>
              <a:buFont typeface="Calibri"/>
              <a:buNone/>
            </a:pPr>
            <a:r>
              <a:rPr b="1" lang="es-ES" sz="4400">
                <a:solidFill>
                  <a:srgbClr val="4249B3"/>
                </a:solidFill>
              </a:rPr>
              <a:t>El Facilitador</a:t>
            </a:r>
            <a:endParaRPr/>
          </a:p>
        </p:txBody>
      </p:sp>
      <p:sp>
        <p:nvSpPr>
          <p:cNvPr id="166" name="Google Shape;166;p9"/>
          <p:cNvSpPr txBox="1"/>
          <p:nvPr/>
        </p:nvSpPr>
        <p:spPr>
          <a:xfrm>
            <a:off x="81406" y="1710266"/>
            <a:ext cx="8981187" cy="298543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4800">
                <a:solidFill>
                  <a:srgbClr val="7B83EB"/>
                </a:solidFill>
                <a:latin typeface="Calibri"/>
                <a:ea typeface="Calibri"/>
                <a:cs typeface="Calibri"/>
                <a:sym typeface="Calibri"/>
              </a:rPr>
              <a:t>Carlos Mario López Muñoz</a:t>
            </a:r>
            <a:endParaRPr b="1" sz="4000">
              <a:solidFill>
                <a:srgbClr val="7B83E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rgbClr val="24406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Administrador de Empresas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Master en Dirección del Desarrollo y Liderazgo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Especialista en Inteligencia de Negocios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Magister en TICs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9"/>
          <p:cNvSpPr txBox="1"/>
          <p:nvPr/>
        </p:nvSpPr>
        <p:spPr>
          <a:xfrm>
            <a:off x="1595570" y="5020970"/>
            <a:ext cx="6545093" cy="18158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carlos.lopezmu@unaula.edu.co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>
                <a:solidFill>
                  <a:srgbClr val="FFB019"/>
                </a:solidFill>
                <a:latin typeface="Calibri"/>
                <a:ea typeface="Calibri"/>
                <a:cs typeface="Calibri"/>
                <a:sym typeface="Calibri"/>
              </a:rPr>
              <a:t>@soycarlosmlopez</a:t>
            </a:r>
            <a:endParaRPr sz="2800">
              <a:solidFill>
                <a:srgbClr val="FFB01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magen relacionada" id="168" name="Google Shape;168;p9"/>
          <p:cNvPicPr preferRelativeResize="0"/>
          <p:nvPr/>
        </p:nvPicPr>
        <p:blipFill rotWithShape="1">
          <a:blip r:embed="rId5">
            <a:alphaModFix/>
          </a:blip>
          <a:srcRect b="24221" l="24470" r="24854" t="24319"/>
          <a:stretch/>
        </p:blipFill>
        <p:spPr>
          <a:xfrm>
            <a:off x="2894160" y="5867485"/>
            <a:ext cx="529760" cy="53848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sultado de imagen para email iphone app icon png" id="169" name="Google Shape;169;p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929717" y="5020970"/>
            <a:ext cx="538480" cy="53848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9"/>
          <p:cNvSpPr txBox="1"/>
          <p:nvPr/>
        </p:nvSpPr>
        <p:spPr>
          <a:xfrm>
            <a:off x="2987825" y="-50187"/>
            <a:ext cx="5790210" cy="6521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4400"/>
              <a:buFont typeface="Calibri"/>
              <a:buNone/>
            </a:pPr>
            <a:r>
              <a:rPr b="1" lang="es-ES" sz="440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Presentación del Curso</a:t>
            </a:r>
            <a:endParaRPr b="1" sz="4400">
              <a:solidFill>
                <a:srgbClr val="FFC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2014-02-25T14:32:55Z</dcterms:created>
  <dc:creator>SISTEMAS</dc:creator>
</cp:coreProperties>
</file>